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061653-2945-4A32-9590-3E1AF6241659}" type="datetimeFigureOut">
              <a:rPr lang="en-US" smtClean="0"/>
              <a:t>11/27/2020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6E4B0-1906-43E8-8BA2-3F96A8A0AC93}" type="slidenum">
              <a:rPr lang="en-US" smtClean="0"/>
              <a:t>‹#›</a:t>
            </a:fld>
            <a:endParaRPr lang="en-US"/>
          </a:p>
        </p:txBody>
      </p:sp>
    </p:spTree>
    <p:extLst>
      <p:ext uri="{BB962C8B-B14F-4D97-AF65-F5344CB8AC3E}">
        <p14:creationId xmlns:p14="http://schemas.microsoft.com/office/powerpoint/2010/main" val="1137109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76E4B0-1906-43E8-8BA2-3F96A8A0AC93}" type="slidenum">
              <a:rPr lang="en-US" smtClean="0"/>
              <a:t>1</a:t>
            </a:fld>
            <a:endParaRPr lang="en-US"/>
          </a:p>
        </p:txBody>
      </p:sp>
    </p:spTree>
    <p:extLst>
      <p:ext uri="{BB962C8B-B14F-4D97-AF65-F5344CB8AC3E}">
        <p14:creationId xmlns:p14="http://schemas.microsoft.com/office/powerpoint/2010/main" val="129401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11/27/2020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RS" dirty="0" smtClean="0"/>
              <a:t>Могућности подстицања правилног савладавања технике читања и писања код деце првог разреда</a:t>
            </a:r>
            <a:endParaRPr lang="en-US" dirty="0"/>
          </a:p>
        </p:txBody>
      </p:sp>
      <p:sp>
        <p:nvSpPr>
          <p:cNvPr id="3" name="Subtitle 2"/>
          <p:cNvSpPr>
            <a:spLocks noGrp="1"/>
          </p:cNvSpPr>
          <p:nvPr>
            <p:ph type="subTitle" idx="1"/>
          </p:nvPr>
        </p:nvSpPr>
        <p:spPr>
          <a:xfrm rot="19140000">
            <a:off x="1290648" y="2552661"/>
            <a:ext cx="6511131" cy="329259"/>
          </a:xfrm>
        </p:spPr>
        <p:txBody>
          <a:bodyPr>
            <a:normAutofit fontScale="77500" lnSpcReduction="20000"/>
          </a:bodyPr>
          <a:lstStyle/>
          <a:p>
            <a:r>
              <a:rPr lang="sr-Cyrl-RS" dirty="0" smtClean="0"/>
              <a:t>-препоруке за родитеље ученика првог разреда-</a:t>
            </a:r>
            <a:endParaRPr lang="en-US" dirty="0"/>
          </a:p>
        </p:txBody>
      </p:sp>
    </p:spTree>
    <p:extLst>
      <p:ext uri="{BB962C8B-B14F-4D97-AF65-F5344CB8AC3E}">
        <p14:creationId xmlns:p14="http://schemas.microsoft.com/office/powerpoint/2010/main" val="2847042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 </a:t>
            </a:r>
            <a:endParaRPr lang="en-US" dirty="0"/>
          </a:p>
        </p:txBody>
      </p:sp>
      <p:sp>
        <p:nvSpPr>
          <p:cNvPr id="3" name="Content Placeholder 2"/>
          <p:cNvSpPr>
            <a:spLocks noGrp="1"/>
          </p:cNvSpPr>
          <p:nvPr>
            <p:ph idx="1"/>
          </p:nvPr>
        </p:nvSpPr>
        <p:spPr>
          <a:xfrm>
            <a:off x="822960" y="304800"/>
            <a:ext cx="7520940" cy="4953000"/>
          </a:xfrm>
        </p:spPr>
        <p:txBody>
          <a:bodyPr/>
          <a:lstStyle/>
          <a:p>
            <a:pPr algn="just">
              <a:buAutoNum type="arabicPeriod"/>
            </a:pPr>
            <a:r>
              <a:rPr lang="sr-Cyrl-RS" sz="1800" dirty="0" smtClean="0"/>
              <a:t>Да би се правилно овладало техником читања и писања приликом поласка у први разред, неопходно је да буду испуњени следећи услови:</a:t>
            </a:r>
          </a:p>
          <a:p>
            <a:pPr algn="just">
              <a:buFont typeface="Wingdings" panose="05000000000000000000" pitchFamily="2" charset="2"/>
              <a:buChar char="Ø"/>
            </a:pPr>
            <a:r>
              <a:rPr lang="sr-Cyrl-RS" sz="1800" b="0" dirty="0" smtClean="0"/>
              <a:t>дете треба да зна да правилно подели реч од 5-6 гласова, (по редоследу) усменим путем</a:t>
            </a:r>
          </a:p>
          <a:p>
            <a:pPr algn="just">
              <a:buFont typeface="Wingdings" panose="05000000000000000000" pitchFamily="2" charset="2"/>
              <a:buChar char="Ø"/>
            </a:pPr>
            <a:r>
              <a:rPr lang="sr-Cyrl-RS" sz="1800" b="0" dirty="0" smtClean="0"/>
              <a:t>треба да зна да повеже 5-6 гласова (по редоследу) у одговарајућу реч и препозна њено значење</a:t>
            </a:r>
          </a:p>
          <a:p>
            <a:pPr algn="just">
              <a:buFont typeface="Wingdings" panose="05000000000000000000" pitchFamily="2" charset="2"/>
              <a:buChar char="Ø"/>
            </a:pPr>
            <a:r>
              <a:rPr lang="sr-Cyrl-RS" sz="1800" b="0" dirty="0" smtClean="0"/>
              <a:t>треба да зна да одреди да ли се </a:t>
            </a:r>
            <a:r>
              <a:rPr lang="sr-Cyrl-RS" sz="1800" b="0" dirty="0" smtClean="0"/>
              <a:t>одређени</a:t>
            </a:r>
            <a:r>
              <a:rPr lang="en-US" sz="1800" b="0" dirty="0" smtClean="0"/>
              <a:t> </a:t>
            </a:r>
            <a:r>
              <a:rPr lang="sr-Cyrl-RS" sz="1800" b="0" dirty="0" smtClean="0"/>
              <a:t>глас </a:t>
            </a:r>
            <a:r>
              <a:rPr lang="sr-Cyrl-RS" sz="1800" b="0" dirty="0" smtClean="0"/>
              <a:t>налази на почетку, у средини или на крају речи (5-6 слова)</a:t>
            </a:r>
          </a:p>
          <a:p>
            <a:pPr algn="just">
              <a:buFont typeface="Wingdings" panose="05000000000000000000" pitchFamily="2" charset="2"/>
              <a:buChar char="Ø"/>
            </a:pPr>
            <a:r>
              <a:rPr lang="sr-Cyrl-RS" sz="1800" b="0" dirty="0" smtClean="0"/>
              <a:t>треба да зна колико гласова, односно слова има једна реч (5-6 гласова/слова)</a:t>
            </a:r>
          </a:p>
          <a:p>
            <a:pPr algn="just">
              <a:buFont typeface="Wingdings" panose="05000000000000000000" pitchFamily="2" charset="2"/>
              <a:buChar char="Ø"/>
            </a:pPr>
            <a:r>
              <a:rPr lang="sr-Cyrl-RS" sz="1800" b="0" dirty="0" smtClean="0"/>
              <a:t>треба да се оријентише у односу на простор (односи горе/доле, испод/изнад, испред/иза, лево/десно...) и време (доба дана, називи дана у недељи, називи годишњих доба, месеци у години)</a:t>
            </a:r>
          </a:p>
          <a:p>
            <a:pPr algn="just">
              <a:buFont typeface="Wingdings" panose="05000000000000000000" pitchFamily="2" charset="2"/>
              <a:buChar char="Ø"/>
            </a:pPr>
            <a:endParaRPr lang="en-US" b="0" dirty="0"/>
          </a:p>
        </p:txBody>
      </p:sp>
    </p:spTree>
    <p:extLst>
      <p:ext uri="{BB962C8B-B14F-4D97-AF65-F5344CB8AC3E}">
        <p14:creationId xmlns:p14="http://schemas.microsoft.com/office/powerpoint/2010/main" val="1053636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520940" cy="4953000"/>
          </a:xfrm>
        </p:spPr>
        <p:txBody>
          <a:bodyPr>
            <a:normAutofit/>
          </a:bodyPr>
          <a:lstStyle/>
          <a:p>
            <a:pPr algn="just">
              <a:buFont typeface="Wingdings" panose="05000000000000000000" pitchFamily="2" charset="2"/>
              <a:buChar char="Ø"/>
            </a:pPr>
            <a:r>
              <a:rPr lang="sr-Cyrl-RS" sz="1800" b="0" dirty="0" smtClean="0"/>
              <a:t>дете треба да има солидан фонд речи, добар изговор и да се правилно граматички изражава</a:t>
            </a:r>
          </a:p>
          <a:p>
            <a:pPr algn="just">
              <a:buFont typeface="Wingdings" panose="05000000000000000000" pitchFamily="2" charset="2"/>
              <a:buChar char="Ø"/>
            </a:pPr>
            <a:r>
              <a:rPr lang="sr-Cyrl-RS" sz="1800" b="0" dirty="0" smtClean="0"/>
              <a:t>треба да зна да преприча кратку причу и да уме да исприча причу према понуђеним сликама (језичка форма+садржај)</a:t>
            </a:r>
          </a:p>
          <a:p>
            <a:pPr algn="just">
              <a:buFont typeface="Wingdings" panose="05000000000000000000" pitchFamily="2" charset="2"/>
              <a:buChar char="Ø"/>
            </a:pPr>
            <a:r>
              <a:rPr lang="sr-Cyrl-RS" sz="1800" b="0" dirty="0" smtClean="0"/>
              <a:t>треба да има добре фине моторне способности: уме да прецрта једноставне геометријске облике, копира линијске облике (праве, криве, заобљене и сложеније линије), да уме правилно да повуче линију између две тачке</a:t>
            </a:r>
          </a:p>
          <a:p>
            <a:pPr algn="just">
              <a:buFont typeface="Wingdings" panose="05000000000000000000" pitchFamily="2" charset="2"/>
              <a:buChar char="Ø"/>
            </a:pPr>
            <a:r>
              <a:rPr lang="sr-Cyrl-RS" sz="1800" b="0" dirty="0" smtClean="0"/>
              <a:t>да уме да усмери пажњу и упамти изглед сваког обрађеног слова, везујући га за речи, односно слике</a:t>
            </a:r>
          </a:p>
          <a:p>
            <a:pPr algn="just">
              <a:buFont typeface="Wingdings" panose="05000000000000000000" pitchFamily="2" charset="2"/>
              <a:buChar char="Ø"/>
            </a:pPr>
            <a:r>
              <a:rPr lang="sr-Cyrl-RS" sz="1800" b="0" dirty="0" smtClean="0"/>
              <a:t>треба да приликом савладавања технике читања и писања уме да уочи фине разлике међу видно или звучно сличним словима.</a:t>
            </a:r>
            <a:endParaRPr lang="en-US" sz="1800" b="0" dirty="0"/>
          </a:p>
        </p:txBody>
      </p:sp>
    </p:spTree>
    <p:extLst>
      <p:ext uri="{BB962C8B-B14F-4D97-AF65-F5344CB8AC3E}">
        <p14:creationId xmlns:p14="http://schemas.microsoft.com/office/powerpoint/2010/main" val="4179130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22960" y="152400"/>
            <a:ext cx="7520940" cy="4528077"/>
          </a:xfrm>
        </p:spPr>
        <p:txBody>
          <a:bodyPr>
            <a:normAutofit/>
          </a:bodyPr>
          <a:lstStyle/>
          <a:p>
            <a:pPr algn="just"/>
            <a:r>
              <a:rPr lang="sr-Cyrl-RS" dirty="0" smtClean="0"/>
              <a:t>2. </a:t>
            </a:r>
            <a:r>
              <a:rPr lang="sr-Cyrl-RS" sz="2000" dirty="0" smtClean="0"/>
              <a:t>Приликом увежбавања технике читања са Вашим дететом (са тешкоћама у читању), треба да обратите пажњу на следеће:</a:t>
            </a:r>
          </a:p>
          <a:p>
            <a:pPr algn="just">
              <a:buFont typeface="Wingdings" panose="05000000000000000000" pitchFamily="2" charset="2"/>
              <a:buChar char="Ø"/>
            </a:pPr>
            <a:r>
              <a:rPr lang="sr-Cyrl-RS" sz="2000" b="0" dirty="0" smtClean="0"/>
              <a:t>прво почните да читате речи које се састоје од два или трислова по техници продуженог повезивања (тзв. сливања) слова: нпр. Реч ЈА изговорићете тако што ћете кратко прочитати/ изговорити слово Ј, затим одмах надовезати продужено читање слова А (ЈААААА). Исто тако ту технику примењивати и код речи које се састоје из три слова: нпр. детету ћете показати како да прочита реч ВОЗ; кренућете са продуженим читањем, тј. изговором слова В, на које одмах додајете продужен изговор слова О, одмах након тога и слово З (што гласи ВВВВВООООООЗЗЗЗЗЗ)</a:t>
            </a:r>
          </a:p>
        </p:txBody>
      </p:sp>
    </p:spTree>
    <p:extLst>
      <p:ext uri="{BB962C8B-B14F-4D97-AF65-F5344CB8AC3E}">
        <p14:creationId xmlns:p14="http://schemas.microsoft.com/office/powerpoint/2010/main" val="403703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381000"/>
            <a:ext cx="7520940" cy="4299477"/>
          </a:xfrm>
        </p:spPr>
        <p:txBody>
          <a:bodyPr>
            <a:normAutofit/>
          </a:bodyPr>
          <a:lstStyle/>
          <a:p>
            <a:pPr algn="just">
              <a:buFont typeface="Wingdings" panose="05000000000000000000" pitchFamily="2" charset="2"/>
              <a:buChar char="Ø"/>
            </a:pPr>
            <a:r>
              <a:rPr lang="sr-Cyrl-RS" sz="2000" b="0" dirty="0" smtClean="0"/>
              <a:t>Када дете учи да чита речи од четири слова, тада Вам од користи може бити и техника читања по слоговима (само под условом да је дете већ савладало читање речи од два три слова путем технике продуженог повезивања). Нпр. детету ћете показати како да прочита реч ВОЋЕ; крените од продуженог али краћег читања првог слога (ВВОО), затим надовежите на следећи слог (ЋЋЕЕ). Након тога, повежите два слога у реч.</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2891" y="2909454"/>
            <a:ext cx="2857500" cy="2143125"/>
          </a:xfrm>
          <a:prstGeom prst="rect">
            <a:avLst/>
          </a:prstGeom>
        </p:spPr>
      </p:pic>
    </p:spTree>
    <p:extLst>
      <p:ext uri="{BB962C8B-B14F-4D97-AF65-F5344CB8AC3E}">
        <p14:creationId xmlns:p14="http://schemas.microsoft.com/office/powerpoint/2010/main" val="3315859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228600"/>
            <a:ext cx="7520940" cy="4451877"/>
          </a:xfrm>
        </p:spPr>
        <p:txBody>
          <a:bodyPr/>
          <a:lstStyle/>
          <a:p>
            <a:pPr algn="just"/>
            <a:r>
              <a:rPr lang="sr-Cyrl-RS" sz="2000" dirty="0" smtClean="0"/>
              <a:t>3. Код деце која имају тешкоће усмене поделе речи на слова (по одређеном редоследу) и спајања слова у одговарајућу реч, логопед препоручује следеће вежбе:</a:t>
            </a:r>
          </a:p>
          <a:p>
            <a:pPr marL="0" indent="0" algn="just"/>
            <a:r>
              <a:rPr lang="sr-Cyrl-RS" sz="1800" dirty="0" smtClean="0"/>
              <a:t>Вежбе опажања речи као делова реченица:</a:t>
            </a:r>
          </a:p>
          <a:p>
            <a:pPr marL="285750" indent="-285750" algn="just">
              <a:buFont typeface="Wingdings" panose="05000000000000000000" pitchFamily="2" charset="2"/>
              <a:buChar char="Ø"/>
            </a:pPr>
            <a:r>
              <a:rPr lang="sr-Cyrl-RS" sz="1800" b="0" dirty="0" smtClean="0"/>
              <a:t>вежбе поделе речи у реченици (колико реченица има речи; која је прва, трећа, четврта...реч; која реч се налази испред/иза неке речи..)</a:t>
            </a:r>
          </a:p>
          <a:p>
            <a:pPr marL="0" indent="0" algn="just"/>
            <a:r>
              <a:rPr lang="sr-Cyrl-RS" sz="1800" dirty="0" smtClean="0"/>
              <a:t>Вежбе опажања гласова као саставних јединица</a:t>
            </a:r>
          </a:p>
          <a:p>
            <a:pPr marL="285750" indent="-285750" algn="just">
              <a:buFont typeface="Wingdings" panose="05000000000000000000" pitchFamily="2" charset="2"/>
              <a:buChar char="Ø"/>
            </a:pPr>
            <a:r>
              <a:rPr lang="sr-Cyrl-RS" sz="1800" b="0" dirty="0" smtClean="0"/>
              <a:t>Да ли чујеш глас...у речи?</a:t>
            </a:r>
          </a:p>
          <a:p>
            <a:pPr marL="285750" indent="-285750" algn="just">
              <a:buFont typeface="Wingdings" panose="05000000000000000000" pitchFamily="2" charset="2"/>
              <a:buChar char="Ø"/>
            </a:pPr>
            <a:r>
              <a:rPr lang="sr-Cyrl-RS" sz="1800" b="0" dirty="0" smtClean="0"/>
              <a:t>Које гласове чујеш у речи ...?</a:t>
            </a:r>
          </a:p>
          <a:p>
            <a:pPr marL="285750" indent="-285750" algn="just">
              <a:buFont typeface="Wingdings" panose="05000000000000000000" pitchFamily="2" charset="2"/>
              <a:buChar char="Ø"/>
            </a:pPr>
            <a:r>
              <a:rPr lang="sr-Cyrl-RS" sz="1800" b="0" dirty="0" smtClean="0"/>
              <a:t>Где чујеш глас ... у речи? (на почетку, у средини, на крају) – усмена вежба </a:t>
            </a:r>
          </a:p>
          <a:p>
            <a:pPr algn="just">
              <a:buFont typeface="Wingdings" panose="05000000000000000000" pitchFamily="2" charset="2"/>
              <a:buChar char="Ø"/>
            </a:pPr>
            <a:endParaRPr lang="en-US" b="0" dirty="0"/>
          </a:p>
        </p:txBody>
      </p:sp>
    </p:spTree>
    <p:extLst>
      <p:ext uri="{BB962C8B-B14F-4D97-AF65-F5344CB8AC3E}">
        <p14:creationId xmlns:p14="http://schemas.microsoft.com/office/powerpoint/2010/main" val="2866055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304800"/>
            <a:ext cx="7520940" cy="4375677"/>
          </a:xfrm>
        </p:spPr>
        <p:txBody>
          <a:bodyPr>
            <a:normAutofit lnSpcReduction="10000"/>
          </a:bodyPr>
          <a:lstStyle/>
          <a:p>
            <a:pPr marL="285750" indent="-285750" algn="just">
              <a:buFont typeface="Wingdings" panose="05000000000000000000" pitchFamily="2" charset="2"/>
              <a:buChar char="Ø"/>
            </a:pPr>
            <a:r>
              <a:rPr lang="sr-Cyrl-RS" sz="2000" b="0" dirty="0" smtClean="0"/>
              <a:t>Колико гласова има одређена реч? (број гласова) </a:t>
            </a:r>
          </a:p>
          <a:p>
            <a:pPr marL="285750" indent="-285750" algn="just">
              <a:buFont typeface="Wingdings" panose="05000000000000000000" pitchFamily="2" charset="2"/>
              <a:buChar char="Ø"/>
            </a:pPr>
            <a:r>
              <a:rPr lang="sr-Cyrl-RS" sz="2000" b="0" dirty="0" smtClean="0"/>
              <a:t>Који је први, трећи, други, пети... глас у речи? </a:t>
            </a:r>
          </a:p>
          <a:p>
            <a:pPr marL="285750" indent="-285750" algn="just">
              <a:buFont typeface="Wingdings" panose="05000000000000000000" pitchFamily="2" charset="2"/>
              <a:buChar char="Ø"/>
            </a:pPr>
            <a:r>
              <a:rPr lang="sr-Cyrl-RS" sz="2000" b="0" dirty="0" smtClean="0"/>
              <a:t>Који глас је испред/иза одређеног гласа у речи?</a:t>
            </a:r>
          </a:p>
          <a:p>
            <a:pPr marL="285750" indent="-285750" algn="just">
              <a:buFont typeface="Wingdings" panose="05000000000000000000" pitchFamily="2" charset="2"/>
              <a:buChar char="Ø"/>
            </a:pPr>
            <a:r>
              <a:rPr lang="sr-Cyrl-RS" sz="2000" b="0" dirty="0" smtClean="0"/>
              <a:t>Набрајање низа гласова, затим од детета тражити да каже која је реч у питању и да објасни шта она значи.</a:t>
            </a:r>
          </a:p>
          <a:p>
            <a:pPr marL="0" indent="0" algn="just"/>
            <a:endParaRPr lang="sr-Cyrl-RS" sz="2000" b="0" dirty="0"/>
          </a:p>
          <a:p>
            <a:pPr marL="0" indent="0" algn="just"/>
            <a:r>
              <a:rPr lang="sr-Cyrl-RS" sz="2000" dirty="0" smtClean="0"/>
              <a:t>4. Појачано увежбавање наведених техника</a:t>
            </a:r>
          </a:p>
          <a:p>
            <a:pPr algn="just">
              <a:buFont typeface="Wingdings" panose="05000000000000000000" pitchFamily="2" charset="2"/>
              <a:buChar char="Ø"/>
            </a:pPr>
            <a:r>
              <a:rPr lang="sr-Cyrl-RS" sz="2000" b="0" dirty="0" smtClean="0"/>
              <a:t>Прво употреба технике продуженог повезивања слова у речи при читању, након чега треба прећи на постепено читање кроз слогове</a:t>
            </a:r>
          </a:p>
          <a:p>
            <a:pPr algn="just">
              <a:buFont typeface="Wingdings" panose="05000000000000000000" pitchFamily="2" charset="2"/>
              <a:buChar char="Ø"/>
            </a:pPr>
            <a:r>
              <a:rPr lang="sr-Cyrl-RS" sz="2000" b="0" dirty="0" smtClean="0"/>
              <a:t>Означавање слова као саставних делова речи кружићима (фломастер) и обележава места (почетак, средина, крај) одређеног гласа/ слова приликом писања. </a:t>
            </a:r>
          </a:p>
          <a:p>
            <a:pPr marL="0" indent="0" algn="just"/>
            <a:endParaRPr lang="sr-Cyrl-RS" sz="2000" b="0" dirty="0" smtClean="0"/>
          </a:p>
          <a:p>
            <a:pPr marL="285750" indent="-285750" algn="just">
              <a:buFont typeface="Wingdings" panose="05000000000000000000" pitchFamily="2" charset="2"/>
              <a:buChar char="Ø"/>
            </a:pPr>
            <a:endParaRPr lang="sr-Cyrl-RS" sz="2000" b="0" dirty="0" smtClean="0"/>
          </a:p>
          <a:p>
            <a:pPr marL="0" indent="0" algn="just"/>
            <a:endParaRPr lang="en-US" sz="2000" b="0" dirty="0"/>
          </a:p>
        </p:txBody>
      </p:sp>
    </p:spTree>
    <p:extLst>
      <p:ext uri="{BB962C8B-B14F-4D97-AF65-F5344CB8AC3E}">
        <p14:creationId xmlns:p14="http://schemas.microsoft.com/office/powerpoint/2010/main" val="137153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304800"/>
            <a:ext cx="7520940" cy="4375677"/>
          </a:xfrm>
        </p:spPr>
        <p:txBody>
          <a:bodyPr/>
          <a:lstStyle/>
          <a:p>
            <a:pPr algn="just"/>
            <a:r>
              <a:rPr lang="sr-Cyrl-RS" dirty="0" smtClean="0"/>
              <a:t>5. </a:t>
            </a:r>
            <a:r>
              <a:rPr lang="sr-Cyrl-RS" sz="2000" dirty="0" smtClean="0"/>
              <a:t>Препричавање претходно прочитаних прича уз настојање да Вам дете исприча главне догађаје приче, као и састављање приче на основу понуђених слика (код деце са оскуднијим речником и способностима изражавања.</a:t>
            </a:r>
          </a:p>
          <a:p>
            <a:pPr algn="just"/>
            <a:endParaRPr lang="sr-Cyrl-RS" sz="2000" dirty="0"/>
          </a:p>
          <a:p>
            <a:pPr algn="just"/>
            <a:endParaRPr lang="sr-Cyrl-RS" sz="2000" dirty="0" smtClean="0"/>
          </a:p>
          <a:p>
            <a:pPr algn="just"/>
            <a:r>
              <a:rPr lang="sr-Cyrl-RS" sz="2000">
                <a:effectLst>
                  <a:outerShdw blurRad="38100" dist="38100" dir="2700000" algn="tl">
                    <a:srgbClr val="000000">
                      <a:alpha val="43137"/>
                    </a:srgbClr>
                  </a:outerShdw>
                </a:effectLst>
              </a:rPr>
              <a:t> </a:t>
            </a:r>
            <a:r>
              <a:rPr lang="sr-Cyrl-RS" sz="2000" smtClean="0">
                <a:effectLst>
                  <a:outerShdw blurRad="38100" dist="38100" dir="2700000" algn="tl">
                    <a:srgbClr val="000000">
                      <a:alpha val="43137"/>
                    </a:srgbClr>
                  </a:outerShdw>
                </a:effectLst>
              </a:rPr>
              <a:t>                                                      </a:t>
            </a:r>
            <a:r>
              <a:rPr lang="sr-Cyrl-RS" sz="2000" i="1" dirty="0" smtClean="0">
                <a:effectLst>
                  <a:outerShdw blurRad="38100" dist="38100" dir="2700000" algn="tl">
                    <a:srgbClr val="000000">
                      <a:alpha val="43137"/>
                    </a:srgbClr>
                  </a:outerShdw>
                </a:effectLst>
              </a:rPr>
              <a:t>Марија Китановски</a:t>
            </a:r>
          </a:p>
          <a:p>
            <a:pPr algn="just"/>
            <a:r>
              <a:rPr lang="sr-Cyrl-RS" sz="2000" i="1" dirty="0">
                <a:effectLst>
                  <a:outerShdw blurRad="38100" dist="38100" dir="2700000" algn="tl">
                    <a:srgbClr val="000000">
                      <a:alpha val="43137"/>
                    </a:srgbClr>
                  </a:outerShdw>
                </a:effectLst>
              </a:rPr>
              <a:t>	</a:t>
            </a:r>
            <a:r>
              <a:rPr lang="sr-Cyrl-RS" sz="2000" i="1" dirty="0" smtClean="0">
                <a:effectLst>
                  <a:outerShdw blurRad="38100" dist="38100" dir="2700000" algn="tl">
                    <a:srgbClr val="000000">
                      <a:alpha val="43137"/>
                    </a:srgbClr>
                  </a:outerShdw>
                </a:effectLst>
              </a:rPr>
              <a:t>			</a:t>
            </a:r>
            <a:r>
              <a:rPr lang="en-US" sz="2000" i="1" dirty="0" smtClean="0">
                <a:effectLst>
                  <a:outerShdw blurRad="38100" dist="38100" dir="2700000" algn="tl">
                    <a:srgbClr val="000000">
                      <a:alpha val="43137"/>
                    </a:srgbClr>
                  </a:outerShdw>
                </a:effectLst>
              </a:rPr>
              <a:t>                  </a:t>
            </a:r>
            <a:r>
              <a:rPr lang="sr-Cyrl-RS" sz="2000" i="1" dirty="0" smtClean="0"/>
              <a:t>мастер логопед</a:t>
            </a:r>
            <a:endParaRPr lang="en-US" sz="2000" dirty="0"/>
          </a:p>
        </p:txBody>
      </p:sp>
    </p:spTree>
    <p:extLst>
      <p:ext uri="{BB962C8B-B14F-4D97-AF65-F5344CB8AC3E}">
        <p14:creationId xmlns:p14="http://schemas.microsoft.com/office/powerpoint/2010/main" val="12148052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66</TotalTime>
  <Words>725</Words>
  <Application>Microsoft Office PowerPoint</Application>
  <PresentationFormat>On-screen Show (4:3)</PresentationFormat>
  <Paragraphs>39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Могућности подстицања правилног савладавања технике читања и писања код деце првог разреда</vt:lpstr>
      <vt:lpstr>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Могућности подстицања правилног савладавања технике читања и писања код деце првог разреда</dc:title>
  <dc:creator>Nena</dc:creator>
  <cp:lastModifiedBy>User</cp:lastModifiedBy>
  <cp:revision>11</cp:revision>
  <dcterms:created xsi:type="dcterms:W3CDTF">2006-08-16T00:00:00Z</dcterms:created>
  <dcterms:modified xsi:type="dcterms:W3CDTF">2020-11-27T12:18:31Z</dcterms:modified>
</cp:coreProperties>
</file>